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256" r:id="rId2"/>
    <p:sldId id="267" r:id="rId3"/>
    <p:sldId id="258" r:id="rId4"/>
    <p:sldId id="268" r:id="rId5"/>
    <p:sldId id="275" r:id="rId6"/>
    <p:sldId id="276" r:id="rId7"/>
    <p:sldId id="259" r:id="rId8"/>
    <p:sldId id="260" r:id="rId9"/>
    <p:sldId id="261" r:id="rId10"/>
    <p:sldId id="266" r:id="rId11"/>
    <p:sldId id="265" r:id="rId12"/>
    <p:sldId id="262" r:id="rId13"/>
    <p:sldId id="264" r:id="rId14"/>
    <p:sldId id="263" r:id="rId15"/>
    <p:sldId id="269" r:id="rId16"/>
    <p:sldId id="270" r:id="rId17"/>
    <p:sldId id="271" r:id="rId18"/>
    <p:sldId id="273" r:id="rId19"/>
    <p:sldId id="272" r:id="rId20"/>
    <p:sldId id="27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p:cViewPr>
        <p:scale>
          <a:sx n="70" d="100"/>
          <a:sy n="70" d="100"/>
        </p:scale>
        <p:origin x="-138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9F2AAE-8770-41CA-A782-F28EF63D2A8D}"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4B4F9E-1241-4C63-BDC9-2663B75292FA}" type="slidenum">
              <a:rPr lang="en-US" smtClean="0"/>
              <a:t>‹#›</a:t>
            </a:fld>
            <a:endParaRPr lang="en-US"/>
          </a:p>
        </p:txBody>
      </p:sp>
    </p:spTree>
    <p:extLst>
      <p:ext uri="{BB962C8B-B14F-4D97-AF65-F5344CB8AC3E}">
        <p14:creationId xmlns:p14="http://schemas.microsoft.com/office/powerpoint/2010/main" val="338912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9F2AAE-8770-41CA-A782-F28EF63D2A8D}"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4B4F9E-1241-4C63-BDC9-2663B75292FA}" type="slidenum">
              <a:rPr lang="en-US" smtClean="0"/>
              <a:t>‹#›</a:t>
            </a:fld>
            <a:endParaRPr lang="en-US"/>
          </a:p>
        </p:txBody>
      </p:sp>
    </p:spTree>
    <p:extLst>
      <p:ext uri="{BB962C8B-B14F-4D97-AF65-F5344CB8AC3E}">
        <p14:creationId xmlns:p14="http://schemas.microsoft.com/office/powerpoint/2010/main" val="2566644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9F2AAE-8770-41CA-A782-F28EF63D2A8D}"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4B4F9E-1241-4C63-BDC9-2663B75292FA}" type="slidenum">
              <a:rPr lang="en-US" smtClean="0"/>
              <a:t>‹#›</a:t>
            </a:fld>
            <a:endParaRPr lang="en-US"/>
          </a:p>
        </p:txBody>
      </p:sp>
    </p:spTree>
    <p:extLst>
      <p:ext uri="{BB962C8B-B14F-4D97-AF65-F5344CB8AC3E}">
        <p14:creationId xmlns:p14="http://schemas.microsoft.com/office/powerpoint/2010/main" val="1107214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9F2AAE-8770-41CA-A782-F28EF63D2A8D}"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4B4F9E-1241-4C63-BDC9-2663B75292FA}" type="slidenum">
              <a:rPr lang="en-US" smtClean="0"/>
              <a:t>‹#›</a:t>
            </a:fld>
            <a:endParaRPr lang="en-US"/>
          </a:p>
        </p:txBody>
      </p:sp>
    </p:spTree>
    <p:extLst>
      <p:ext uri="{BB962C8B-B14F-4D97-AF65-F5344CB8AC3E}">
        <p14:creationId xmlns:p14="http://schemas.microsoft.com/office/powerpoint/2010/main" val="223128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9F2AAE-8770-41CA-A782-F28EF63D2A8D}"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4B4F9E-1241-4C63-BDC9-2663B75292FA}" type="slidenum">
              <a:rPr lang="en-US" smtClean="0"/>
              <a:t>‹#›</a:t>
            </a:fld>
            <a:endParaRPr lang="en-US"/>
          </a:p>
        </p:txBody>
      </p:sp>
    </p:spTree>
    <p:extLst>
      <p:ext uri="{BB962C8B-B14F-4D97-AF65-F5344CB8AC3E}">
        <p14:creationId xmlns:p14="http://schemas.microsoft.com/office/powerpoint/2010/main" val="3750272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9F2AAE-8770-41CA-A782-F28EF63D2A8D}"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4B4F9E-1241-4C63-BDC9-2663B75292FA}" type="slidenum">
              <a:rPr lang="en-US" smtClean="0"/>
              <a:t>‹#›</a:t>
            </a:fld>
            <a:endParaRPr lang="en-US"/>
          </a:p>
        </p:txBody>
      </p:sp>
    </p:spTree>
    <p:extLst>
      <p:ext uri="{BB962C8B-B14F-4D97-AF65-F5344CB8AC3E}">
        <p14:creationId xmlns:p14="http://schemas.microsoft.com/office/powerpoint/2010/main" val="3531256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9F2AAE-8770-41CA-A782-F28EF63D2A8D}" type="datetimeFigureOut">
              <a:rPr lang="en-US" smtClean="0"/>
              <a:t>4/25/2022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4B4F9E-1241-4C63-BDC9-2663B75292FA}" type="slidenum">
              <a:rPr lang="en-US" smtClean="0"/>
              <a:t>‹#›</a:t>
            </a:fld>
            <a:endParaRPr lang="en-US"/>
          </a:p>
        </p:txBody>
      </p:sp>
    </p:spTree>
    <p:extLst>
      <p:ext uri="{BB962C8B-B14F-4D97-AF65-F5344CB8AC3E}">
        <p14:creationId xmlns:p14="http://schemas.microsoft.com/office/powerpoint/2010/main" val="4175131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9F2AAE-8770-41CA-A782-F28EF63D2A8D}" type="datetimeFigureOut">
              <a:rPr lang="en-US" smtClean="0"/>
              <a:t>4/25/2022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4B4F9E-1241-4C63-BDC9-2663B75292FA}" type="slidenum">
              <a:rPr lang="en-US" smtClean="0"/>
              <a:t>‹#›</a:t>
            </a:fld>
            <a:endParaRPr lang="en-US"/>
          </a:p>
        </p:txBody>
      </p:sp>
    </p:spTree>
    <p:extLst>
      <p:ext uri="{BB962C8B-B14F-4D97-AF65-F5344CB8AC3E}">
        <p14:creationId xmlns:p14="http://schemas.microsoft.com/office/powerpoint/2010/main" val="4130938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9F2AAE-8770-41CA-A782-F28EF63D2A8D}" type="datetimeFigureOut">
              <a:rPr lang="en-US" smtClean="0"/>
              <a:t>4/25/2022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4B4F9E-1241-4C63-BDC9-2663B75292FA}" type="slidenum">
              <a:rPr lang="en-US" smtClean="0"/>
              <a:t>‹#›</a:t>
            </a:fld>
            <a:endParaRPr lang="en-US"/>
          </a:p>
        </p:txBody>
      </p:sp>
    </p:spTree>
    <p:extLst>
      <p:ext uri="{BB962C8B-B14F-4D97-AF65-F5344CB8AC3E}">
        <p14:creationId xmlns:p14="http://schemas.microsoft.com/office/powerpoint/2010/main" val="165915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9F2AAE-8770-41CA-A782-F28EF63D2A8D}"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4B4F9E-1241-4C63-BDC9-2663B75292FA}" type="slidenum">
              <a:rPr lang="en-US" smtClean="0"/>
              <a:t>‹#›</a:t>
            </a:fld>
            <a:endParaRPr lang="en-US"/>
          </a:p>
        </p:txBody>
      </p:sp>
    </p:spTree>
    <p:extLst>
      <p:ext uri="{BB962C8B-B14F-4D97-AF65-F5344CB8AC3E}">
        <p14:creationId xmlns:p14="http://schemas.microsoft.com/office/powerpoint/2010/main" val="3556058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9F2AAE-8770-41CA-A782-F28EF63D2A8D}"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4B4F9E-1241-4C63-BDC9-2663B75292FA}" type="slidenum">
              <a:rPr lang="en-US" smtClean="0"/>
              <a:t>‹#›</a:t>
            </a:fld>
            <a:endParaRPr lang="en-US"/>
          </a:p>
        </p:txBody>
      </p:sp>
    </p:spTree>
    <p:extLst>
      <p:ext uri="{BB962C8B-B14F-4D97-AF65-F5344CB8AC3E}">
        <p14:creationId xmlns:p14="http://schemas.microsoft.com/office/powerpoint/2010/main" val="2731836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F2AAE-8770-41CA-A782-F28EF63D2A8D}" type="datetimeFigureOut">
              <a:rPr lang="en-US" smtClean="0"/>
              <a:t>4/25/2022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4B4F9E-1241-4C63-BDC9-2663B75292FA}" type="slidenum">
              <a:rPr lang="en-US" smtClean="0"/>
              <a:t>‹#›</a:t>
            </a:fld>
            <a:endParaRPr lang="en-US"/>
          </a:p>
        </p:txBody>
      </p:sp>
    </p:spTree>
    <p:extLst>
      <p:ext uri="{BB962C8B-B14F-4D97-AF65-F5344CB8AC3E}">
        <p14:creationId xmlns:p14="http://schemas.microsoft.com/office/powerpoint/2010/main" val="131807955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jpeg" /><Relationship Id="rId1" Type="http://schemas.openxmlformats.org/officeDocument/2006/relationships/slideLayout" Target="../slideLayouts/slideLayout2.xml" /><Relationship Id="rId5" Type="http://schemas.openxmlformats.org/officeDocument/2006/relationships/image" Target="../media/image19.jpeg" /><Relationship Id="rId4" Type="http://schemas.openxmlformats.org/officeDocument/2006/relationships/image" Target="../media/image18.jpeg" /></Relationships>
</file>

<file path=ppt/slides/_rels/slide14.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image" Target="../media/image20.jpeg" /><Relationship Id="rId1" Type="http://schemas.openxmlformats.org/officeDocument/2006/relationships/slideLayout" Target="../slideLayouts/slideLayout2.xml" /><Relationship Id="rId6" Type="http://schemas.openxmlformats.org/officeDocument/2006/relationships/image" Target="../media/image24.jpeg" /><Relationship Id="rId5" Type="http://schemas.openxmlformats.org/officeDocument/2006/relationships/image" Target="../media/image23.jpeg" /><Relationship Id="rId4" Type="http://schemas.openxmlformats.org/officeDocument/2006/relationships/image" Target="../media/image22.jpeg" /></Relationships>
</file>

<file path=ppt/slides/_rels/slide15.xml.rels><?xml version="1.0" encoding="UTF-8" standalone="yes"?>
<Relationships xmlns="http://schemas.openxmlformats.org/package/2006/relationships"><Relationship Id="rId2" Type="http://schemas.openxmlformats.org/officeDocument/2006/relationships/image" Target="../media/image25.jp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28.jpeg" /><Relationship Id="rId2" Type="http://schemas.openxmlformats.org/officeDocument/2006/relationships/image" Target="../media/image27.jpeg" /><Relationship Id="rId1" Type="http://schemas.openxmlformats.org/officeDocument/2006/relationships/slideLayout" Target="../slideLayouts/slideLayout2.xml" /><Relationship Id="rId5" Type="http://schemas.openxmlformats.org/officeDocument/2006/relationships/image" Target="../media/image30.jpeg" /><Relationship Id="rId4" Type="http://schemas.openxmlformats.org/officeDocument/2006/relationships/image" Target="../media/image29.jpeg" /></Relationships>
</file>

<file path=ppt/slides/_rels/slide18.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image" Target="../media/image31.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34.jpeg" /><Relationship Id="rId2" Type="http://schemas.openxmlformats.org/officeDocument/2006/relationships/image" Target="../media/image33.jpeg" /><Relationship Id="rId1" Type="http://schemas.openxmlformats.org/officeDocument/2006/relationships/slideLayout" Target="../slideLayouts/slideLayout2.xml" /><Relationship Id="rId4" Type="http://schemas.openxmlformats.org/officeDocument/2006/relationships/image" Target="../media/image35.png" /></Relationships>
</file>

<file path=ppt/slides/_rels/slide2.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image" Target="../media/image7.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0.jpg" /><Relationship Id="rId2" Type="http://schemas.openxmlformats.org/officeDocument/2006/relationships/image" Target="../media/image9.jpg" /><Relationship Id="rId1" Type="http://schemas.openxmlformats.org/officeDocument/2006/relationships/slideLayout" Target="../slideLayouts/slideLayout2.xml" /><Relationship Id="rId4" Type="http://schemas.openxmlformats.org/officeDocument/2006/relationships/image" Target="../media/image11.jpg"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45544"/>
            <a:ext cx="1447800" cy="1528440"/>
          </a:xfrm>
        </p:spPr>
        <p:txBody>
          <a:bodyPr/>
          <a:lstStyle/>
          <a:p>
            <a:pPr algn="l"/>
            <a:r>
              <a:rPr lang="en-US" sz="2400" dirty="0"/>
              <a:t>Group</a:t>
            </a:r>
            <a:r>
              <a:rPr lang="en-US" sz="3200" dirty="0"/>
              <a:t>:</a:t>
            </a:r>
            <a:endParaRPr lang="en-US" sz="3200" dirty="0">
              <a:solidFill>
                <a:srgbClr val="FFC000"/>
              </a:solidFill>
            </a:endParaRPr>
          </a:p>
        </p:txBody>
      </p:sp>
      <p:sp>
        <p:nvSpPr>
          <p:cNvPr id="3" name="Subtitle 2"/>
          <p:cNvSpPr>
            <a:spLocks noGrp="1"/>
          </p:cNvSpPr>
          <p:nvPr>
            <p:ph type="subTitle" idx="1"/>
          </p:nvPr>
        </p:nvSpPr>
        <p:spPr>
          <a:xfrm>
            <a:off x="914400" y="4038600"/>
            <a:ext cx="3086100" cy="2438400"/>
          </a:xfrm>
        </p:spPr>
        <p:txBody>
          <a:bodyPr>
            <a:normAutofit/>
          </a:bodyPr>
          <a:lstStyle/>
          <a:p>
            <a:pPr marL="342900" indent="-342900" algn="l">
              <a:buClr>
                <a:schemeClr val="tx1"/>
              </a:buClr>
              <a:buFont typeface="Arial" pitchFamily="34" charset="0"/>
              <a:buChar char="•"/>
            </a:pPr>
            <a:r>
              <a:rPr lang="en-US" sz="2400" dirty="0" err="1">
                <a:solidFill>
                  <a:schemeClr val="tx1"/>
                </a:solidFill>
                <a:latin typeface="Times New Roman" pitchFamily="18" charset="0"/>
                <a:cs typeface="Times New Roman" pitchFamily="18" charset="0"/>
              </a:rPr>
              <a:t>Nguyễn</a:t>
            </a:r>
            <a:r>
              <a:rPr lang="en-US" sz="2400" dirty="0">
                <a:solidFill>
                  <a:schemeClr val="tx1"/>
                </a:solidFill>
                <a:latin typeface="Times New Roman" pitchFamily="18" charset="0"/>
                <a:cs typeface="Times New Roman" pitchFamily="18" charset="0"/>
              </a:rPr>
              <a:t> Minh </a:t>
            </a:r>
            <a:r>
              <a:rPr lang="en-US" sz="2400" dirty="0" err="1">
                <a:solidFill>
                  <a:schemeClr val="tx1"/>
                </a:solidFill>
                <a:latin typeface="Times New Roman" pitchFamily="18" charset="0"/>
                <a:cs typeface="Times New Roman" pitchFamily="18" charset="0"/>
              </a:rPr>
              <a:t>Quốc</a:t>
            </a:r>
            <a:endParaRPr lang="vi-VN" sz="2400" dirty="0">
              <a:solidFill>
                <a:schemeClr val="tx1"/>
              </a:solidFill>
              <a:latin typeface="Times New Roman" pitchFamily="18" charset="0"/>
              <a:cs typeface="Times New Roman" pitchFamily="18" charset="0"/>
            </a:endParaRPr>
          </a:p>
          <a:p>
            <a:pPr marL="342900" indent="-342900" algn="l">
              <a:buClr>
                <a:schemeClr val="tx1"/>
              </a:buClr>
              <a:buFont typeface="Arial" pitchFamily="34" charset="0"/>
              <a:buChar char="•"/>
            </a:pPr>
            <a:r>
              <a:rPr lang="en-US" sz="2400" dirty="0" err="1">
                <a:solidFill>
                  <a:schemeClr val="tx1"/>
                </a:solidFill>
                <a:latin typeface="Times New Roman" pitchFamily="18" charset="0"/>
                <a:cs typeface="Times New Roman" pitchFamily="18" charset="0"/>
              </a:rPr>
              <a:t>Đỗ</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Phước</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Giang</a:t>
            </a:r>
            <a:endParaRPr lang="en-US" sz="2400" dirty="0">
              <a:solidFill>
                <a:schemeClr val="tx1"/>
              </a:solidFill>
              <a:latin typeface="Times New Roman" pitchFamily="18" charset="0"/>
              <a:cs typeface="Times New Roman" pitchFamily="18" charset="0"/>
            </a:endParaRPr>
          </a:p>
          <a:p>
            <a:pPr marL="342900" indent="-342900" algn="l">
              <a:buClr>
                <a:schemeClr val="tx1"/>
              </a:buClr>
              <a:buFont typeface="Arial" pitchFamily="34" charset="0"/>
              <a:buChar char="•"/>
            </a:pPr>
            <a:r>
              <a:rPr lang="en-US" sz="2400" dirty="0" err="1">
                <a:solidFill>
                  <a:schemeClr val="tx1"/>
                </a:solidFill>
                <a:latin typeface="Times New Roman" pitchFamily="18" charset="0"/>
                <a:cs typeface="Times New Roman" pitchFamily="18" charset="0"/>
              </a:rPr>
              <a:t>Nguyễn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Gia</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Khánh</a:t>
            </a:r>
            <a:endParaRPr lang="en-US" sz="2400" dirty="0">
              <a:solidFill>
                <a:schemeClr val="tx1"/>
              </a:solidFill>
              <a:latin typeface="Times New Roman" pitchFamily="18" charset="0"/>
              <a:cs typeface="Times New Roman" pitchFamily="18" charset="0"/>
            </a:endParaRPr>
          </a:p>
          <a:p>
            <a:pPr marL="342900" indent="-342900" algn="l">
              <a:buClr>
                <a:schemeClr val="tx1"/>
              </a:buClr>
              <a:buFont typeface="Arial" pitchFamily="34" charset="0"/>
              <a:buChar char="•"/>
            </a:pPr>
            <a:r>
              <a:rPr lang="en-US" sz="2400" dirty="0" err="1">
                <a:solidFill>
                  <a:schemeClr val="tx1"/>
                </a:solidFill>
                <a:latin typeface="Times New Roman" pitchFamily="18" charset="0"/>
                <a:cs typeface="Times New Roman" pitchFamily="18" charset="0"/>
              </a:rPr>
              <a:t>Lê</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Văn</a:t>
            </a:r>
            <a:r>
              <a:rPr lang="en-US" sz="2400" dirty="0">
                <a:solidFill>
                  <a:schemeClr val="tx1"/>
                </a:solidFill>
                <a:latin typeface="Times New Roman" pitchFamily="18" charset="0"/>
                <a:cs typeface="Times New Roman" pitchFamily="18" charset="0"/>
              </a:rPr>
              <a:t> Long</a:t>
            </a:r>
            <a:endParaRPr lang="vi-VN" sz="2400" dirty="0">
              <a:solidFill>
                <a:schemeClr val="tx1"/>
              </a:solidFill>
              <a:latin typeface="Times New Roman" pitchFamily="18" charset="0"/>
              <a:cs typeface="Times New Roman" pitchFamily="18" charset="0"/>
            </a:endParaRPr>
          </a:p>
        </p:txBody>
      </p:sp>
      <p:sp>
        <p:nvSpPr>
          <p:cNvPr id="5" name="Rectangle 4"/>
          <p:cNvSpPr/>
          <p:nvPr/>
        </p:nvSpPr>
        <p:spPr>
          <a:xfrm>
            <a:off x="1219200" y="233190"/>
            <a:ext cx="4495800" cy="1754326"/>
          </a:xfrm>
          <a:prstGeom prst="rect">
            <a:avLst/>
          </a:prstGeom>
          <a:noFill/>
        </p:spPr>
        <p:txBody>
          <a:bodyPr wrap="square" lIns="91440" tIns="45720" rIns="91440" bIns="45720">
            <a:spAutoFit/>
          </a:bodyPr>
          <a:lstStyle/>
          <a:p>
            <a:pPr algn="ctr"/>
            <a:r>
              <a:rPr lang="en-US" sz="5400"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glow rad="101600">
                    <a:schemeClr val="accent2">
                      <a:satMod val="175000"/>
                      <a:alpha val="40000"/>
                    </a:schemeClr>
                  </a:glow>
                  <a:outerShdw blurRad="55000" dist="50800" dir="5400000" algn="tl">
                    <a:srgbClr val="000000">
                      <a:alpha val="33000"/>
                    </a:srgbClr>
                  </a:outerShdw>
                </a:effectLst>
                <a:latin typeface="Times New Roman" pitchFamily="18" charset="0"/>
                <a:cs typeface="Times New Roman" pitchFamily="18" charset="0"/>
              </a:rPr>
              <a:t>Master</a:t>
            </a:r>
            <a:r>
              <a:rPr lang="en-US" sz="5400" i="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glow rad="101600">
                    <a:schemeClr val="accent2">
                      <a:satMod val="175000"/>
                      <a:alpha val="40000"/>
                    </a:schemeClr>
                  </a:glow>
                  <a:outerShdw blurRad="55000" dist="50800" dir="5400000" algn="tl">
                    <a:srgbClr val="000000">
                      <a:alpha val="33000"/>
                    </a:srgbClr>
                  </a:outerShdw>
                </a:effectLst>
              </a:rPr>
              <a:t> </a:t>
            </a:r>
            <a:r>
              <a:rPr lang="en-US" sz="5400"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glow rad="101600">
                    <a:schemeClr val="accent2">
                      <a:satMod val="175000"/>
                      <a:alpha val="40000"/>
                    </a:schemeClr>
                  </a:glow>
                  <a:outerShdw blurRad="55000" dist="50800" dir="5400000" algn="tl">
                    <a:srgbClr val="000000">
                      <a:alpha val="33000"/>
                    </a:srgbClr>
                  </a:outerShdw>
                </a:effectLst>
                <a:latin typeface="Times New Roman" pitchFamily="18" charset="0"/>
                <a:cs typeface="Times New Roman" pitchFamily="18" charset="0"/>
              </a:rPr>
              <a:t>grandfather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088" y="1109764"/>
            <a:ext cx="4299045" cy="5100631"/>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4657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3076" name="Picture 4" descr="Tại sao thời Phục Hưng lại sinh ra nhiều &quot;người khổng lồ&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802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EFD1"/>
            </a:gs>
            <a:gs pos="64999">
              <a:srgbClr val="F0EBD5"/>
            </a:gs>
            <a:gs pos="100000">
              <a:srgbClr val="D1C39F"/>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latin typeface="Times New Roman" pitchFamily="18" charset="0"/>
                <a:cs typeface="Times New Roman" pitchFamily="18" charset="0"/>
              </a:rPr>
              <a:t>What is the renaissance?</a:t>
            </a:r>
            <a:endParaRPr lang="en-US" dirty="0">
              <a:solidFill>
                <a:srgbClr val="FF0000"/>
              </a:solidFill>
            </a:endParaRPr>
          </a:p>
        </p:txBody>
      </p:sp>
      <p:sp>
        <p:nvSpPr>
          <p:cNvPr id="2" name="Content Placeholder 1"/>
          <p:cNvSpPr>
            <a:spLocks noGrp="1"/>
          </p:cNvSpPr>
          <p:nvPr>
            <p:ph idx="1"/>
          </p:nvPr>
        </p:nvSpPr>
        <p:spPr>
          <a:xfrm>
            <a:off x="304800" y="1711658"/>
            <a:ext cx="4495800" cy="3886199"/>
          </a:xfrm>
        </p:spPr>
        <p:txBody>
          <a:bodyPr>
            <a:noAutofit/>
          </a:bodyPr>
          <a:lstStyle/>
          <a:p>
            <a:pPr marL="0" indent="0" algn="just">
              <a:buNone/>
            </a:pPr>
            <a:r>
              <a:rPr lang="en-US" sz="2400" dirty="0">
                <a:latin typeface="Times New Roman" pitchFamily="18" charset="0"/>
                <a:cs typeface="Times New Roman" pitchFamily="18" charset="0"/>
              </a:rPr>
              <a:t>The Renaissance was a cultural movement that profoundly influenced European intellectual life during the early modern period. Beginning in Italy and spreading to the rest of Europe in the 16th century, its influence has been felt in art, architecture, philosophy, literature, music, science and technology. , politics, religion and other aspects of intellectual inquiry.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905000"/>
            <a:ext cx="3505200" cy="3657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3556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solidFill>
                  <a:srgbClr val="FF0000"/>
                </a:solidFill>
                <a:latin typeface="Times New Roman" pitchFamily="18" charset="0"/>
                <a:cs typeface="Times New Roman" pitchFamily="18" charset="0"/>
              </a:rPr>
              <a:t>Origin</a:t>
            </a:r>
            <a:r>
              <a:rPr lang="en-US" dirty="0"/>
              <a:t> </a:t>
            </a:r>
          </a:p>
        </p:txBody>
      </p:sp>
      <p:sp>
        <p:nvSpPr>
          <p:cNvPr id="2" name="Content Placeholder 1"/>
          <p:cNvSpPr>
            <a:spLocks noGrp="1"/>
          </p:cNvSpPr>
          <p:nvPr>
            <p:ph idx="1"/>
          </p:nvPr>
        </p:nvSpPr>
        <p:spPr>
          <a:xfrm>
            <a:off x="457200" y="1295400"/>
            <a:ext cx="8229600" cy="2514600"/>
          </a:xfrm>
        </p:spPr>
        <p:txBody>
          <a:bodyPr>
            <a:noAutofit/>
          </a:bodyPr>
          <a:lstStyle/>
          <a:p>
            <a:pPr marL="0" indent="0" algn="just">
              <a:buNone/>
            </a:pPr>
            <a:r>
              <a:rPr lang="en-US" sz="2400" dirty="0">
                <a:latin typeface="Times New Roman" pitchFamily="18" charset="0"/>
                <a:cs typeface="Times New Roman" pitchFamily="18" charset="0"/>
              </a:rPr>
              <a:t>Many believe that the ideas describing the Renaissance originated in Florence in the early 13th and 14th centuries.</a:t>
            </a:r>
          </a:p>
          <a:p>
            <a:pPr marL="0" indent="0" algn="just">
              <a:buNone/>
            </a:pPr>
            <a:r>
              <a:rPr lang="en-US" sz="2400" dirty="0">
                <a:latin typeface="Times New Roman" pitchFamily="18" charset="0"/>
                <a:cs typeface="Times New Roman" pitchFamily="18" charset="0"/>
              </a:rPr>
              <a:t>Others argue that the general competition between artists and many figures such as Brunelleschi and Ghiberti for art commissions was the source of Renaissance creativity.</a:t>
            </a:r>
          </a:p>
        </p:txBody>
      </p:sp>
      <p:pic>
        <p:nvPicPr>
          <p:cNvPr id="4" name="Picture 2" descr="https://upload.wikimedia.org/wikipedia/commons/thumb/7/73/God2-Sistine_Chapel.png/300px-God2-Sistine_Chap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352800"/>
            <a:ext cx="80772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352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FF0000"/>
                </a:solidFill>
                <a:latin typeface="Times New Roman" pitchFamily="18" charset="0"/>
                <a:cs typeface="Times New Roman" pitchFamily="18" charset="0"/>
              </a:rPr>
              <a:t>Characteristic of the renaissance period</a:t>
            </a:r>
          </a:p>
        </p:txBody>
      </p:sp>
      <p:sp>
        <p:nvSpPr>
          <p:cNvPr id="2" name="Content Placeholder 1"/>
          <p:cNvSpPr>
            <a:spLocks noGrp="1"/>
          </p:cNvSpPr>
          <p:nvPr>
            <p:ph idx="1"/>
          </p:nvPr>
        </p:nvSpPr>
        <p:spPr>
          <a:xfrm>
            <a:off x="457200" y="1371600"/>
            <a:ext cx="8229600" cy="5029200"/>
          </a:xfrm>
        </p:spPr>
        <p:txBody>
          <a:bodyPr>
            <a:noAutofit/>
          </a:bodyPr>
          <a:lstStyle/>
          <a:p>
            <a:pPr algn="just"/>
            <a:r>
              <a:rPr lang="en-US" sz="2400" dirty="0">
                <a:latin typeface="Times New Roman" pitchFamily="18" charset="0"/>
                <a:cs typeface="Times New Roman" pitchFamily="18" charset="0"/>
              </a:rPr>
              <a:t>Philosophy</a:t>
            </a:r>
          </a:p>
          <a:p>
            <a:pPr algn="just"/>
            <a:r>
              <a:rPr lang="en-US" sz="2400" dirty="0">
                <a:latin typeface="Times New Roman" pitchFamily="18" charset="0"/>
                <a:cs typeface="Times New Roman" pitchFamily="18" charset="0"/>
              </a:rPr>
              <a:t>Art</a:t>
            </a:r>
          </a:p>
          <a:p>
            <a:pPr marL="400050" lvl="1" indent="0">
              <a:buNone/>
            </a:pPr>
            <a:r>
              <a:rPr lang="en-US" sz="2400" dirty="0">
                <a:latin typeface="Times New Roman" pitchFamily="18" charset="0"/>
                <a:cs typeface="Times New Roman" pitchFamily="18" charset="0"/>
              </a:rPr>
              <a:t>1, Art</a:t>
            </a:r>
          </a:p>
          <a:p>
            <a:pPr marL="400050" lvl="1" indent="0">
              <a:buNone/>
            </a:pPr>
            <a:r>
              <a:rPr lang="en-US" sz="2400" dirty="0">
                <a:latin typeface="Times New Roman" pitchFamily="18" charset="0"/>
                <a:cs typeface="Times New Roman" pitchFamily="18" charset="0"/>
              </a:rPr>
              <a:t>2, Architecture</a:t>
            </a:r>
          </a:p>
          <a:p>
            <a:pPr marL="400050" lvl="1" indent="0">
              <a:buNone/>
            </a:pPr>
            <a:r>
              <a:rPr lang="en-US" sz="2400" dirty="0">
                <a:latin typeface="Times New Roman" pitchFamily="18" charset="0"/>
                <a:cs typeface="Times New Roman" pitchFamily="18" charset="0"/>
              </a:rPr>
              <a:t>3, Sculpture</a:t>
            </a:r>
          </a:p>
          <a:p>
            <a:pPr algn="just"/>
            <a:r>
              <a:rPr lang="en-US" sz="2400" dirty="0">
                <a:latin typeface="Times New Roman" pitchFamily="18" charset="0"/>
                <a:cs typeface="Times New Roman" pitchFamily="18" charset="0"/>
              </a:rPr>
              <a:t>Non-visual art</a:t>
            </a:r>
          </a:p>
          <a:p>
            <a:pPr marL="400050" lvl="1" indent="0" algn="just">
              <a:buNone/>
            </a:pPr>
            <a:r>
              <a:rPr lang="en-US" sz="2400" dirty="0">
                <a:latin typeface="Times New Roman" pitchFamily="18" charset="0"/>
                <a:cs typeface="Times New Roman" pitchFamily="18" charset="0"/>
              </a:rPr>
              <a:t>1, Literary</a:t>
            </a:r>
          </a:p>
          <a:p>
            <a:pPr marL="400050" lvl="1" indent="0" algn="just">
              <a:buNone/>
            </a:pPr>
            <a:r>
              <a:rPr lang="en-US" sz="2400" dirty="0">
                <a:latin typeface="Times New Roman" pitchFamily="18" charset="0"/>
                <a:cs typeface="Times New Roman" pitchFamily="18" charset="0"/>
              </a:rPr>
              <a:t>2, Music</a:t>
            </a:r>
          </a:p>
          <a:p>
            <a:pPr algn="just"/>
            <a:r>
              <a:rPr lang="en-US" sz="2400" dirty="0">
                <a:latin typeface="Times New Roman" pitchFamily="18" charset="0"/>
                <a:cs typeface="Times New Roman" pitchFamily="18" charset="0"/>
              </a:rPr>
              <a:t>Science</a:t>
            </a:r>
          </a:p>
          <a:p>
            <a:pPr algn="just"/>
            <a:r>
              <a:rPr lang="en-US" sz="2400" dirty="0">
                <a:latin typeface="Times New Roman" pitchFamily="18" charset="0"/>
                <a:cs typeface="Times New Roman" pitchFamily="18" charset="0"/>
              </a:rPr>
              <a:t>Self-conscious</a:t>
            </a:r>
          </a:p>
          <a:p>
            <a:pPr algn="just"/>
            <a:r>
              <a:rPr lang="en-US" sz="2400" dirty="0">
                <a:latin typeface="Times New Roman" pitchFamily="18" charset="0"/>
                <a:cs typeface="Times New Roman" pitchFamily="18" charset="0"/>
              </a:rPr>
              <a:t>Religion</a:t>
            </a:r>
          </a:p>
        </p:txBody>
      </p:sp>
      <p:pic>
        <p:nvPicPr>
          <p:cNvPr id="2050" name="Picture 2" descr="https://upload.wikimedia.org/wikipedia/commons/thumb/d/d5/David_von_Michelangelo.jpg/200px-David_von_Michelangel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71600"/>
            <a:ext cx="205739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hệ thuật thời kỳ Phục Hưng – Wikipedia tiếng Việ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371600"/>
            <a:ext cx="210561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ến trúc Phục Hưng - Đặc điểm trúc &amp; công trình nổi tiế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657600"/>
            <a:ext cx="2071048"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ghệ thuật điêu khắc tượng Phục Hưng ở Ý (1250 - 15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8648" y="3657600"/>
            <a:ext cx="2091971"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4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US" sz="4000" dirty="0">
                <a:solidFill>
                  <a:srgbClr val="FF0000"/>
                </a:solidFill>
                <a:latin typeface="Times New Roman" pitchFamily="18" charset="0"/>
                <a:cs typeface="Times New Roman" pitchFamily="18" charset="0"/>
              </a:rPr>
              <a:t>For example</a:t>
            </a:r>
          </a:p>
        </p:txBody>
      </p:sp>
      <p:pic>
        <p:nvPicPr>
          <p:cNvPr id="2050" name="Picture 2" descr="Thời kỳ Phục Hưng | Hội Nhạc Sĩ Việt N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3124200" cy="213690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Sự khác biệt giữa thời trung cổ và Phục hưng (Mọi người) | Sự khác biệt  giữa các đối tượng, từ và thuật ngữ tương t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324403"/>
            <a:ext cx="2133600" cy="323068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2369" y="3433486"/>
            <a:ext cx="1887248" cy="369332"/>
          </a:xfrm>
          <a:prstGeom prst="rect">
            <a:avLst/>
          </a:prstGeom>
          <a:noFill/>
        </p:spPr>
        <p:txBody>
          <a:bodyPr wrap="none" rtlCol="0">
            <a:spAutoFit/>
          </a:bodyPr>
          <a:lstStyle/>
          <a:p>
            <a:r>
              <a:rPr lang="en-US" dirty="0"/>
              <a:t>renaissance music</a:t>
            </a:r>
          </a:p>
        </p:txBody>
      </p:sp>
      <p:sp>
        <p:nvSpPr>
          <p:cNvPr id="4" name="TextBox 3"/>
          <p:cNvSpPr txBox="1"/>
          <p:nvPr/>
        </p:nvSpPr>
        <p:spPr>
          <a:xfrm>
            <a:off x="4024414" y="5547847"/>
            <a:ext cx="1095172" cy="369332"/>
          </a:xfrm>
          <a:prstGeom prst="rect">
            <a:avLst/>
          </a:prstGeom>
          <a:noFill/>
        </p:spPr>
        <p:txBody>
          <a:bodyPr wrap="none" rtlCol="0">
            <a:spAutoFit/>
          </a:bodyPr>
          <a:lstStyle/>
          <a:p>
            <a:r>
              <a:rPr lang="en-US" dirty="0"/>
              <a:t>Mona </a:t>
            </a:r>
            <a:r>
              <a:rPr lang="en-US" dirty="0" err="1"/>
              <a:t>lisa</a:t>
            </a:r>
            <a:endParaRPr lang="en-US" dirty="0"/>
          </a:p>
        </p:txBody>
      </p:sp>
      <p:pic>
        <p:nvPicPr>
          <p:cNvPr id="5" name="Picture 2" descr="https://upload.wikimedia.org/wikipedia/commons/thumb/4/49/%22The_School_of_Athens%22_by_Raffaello_Sanzio_da_Urbino.jpg/220px-%22The_School_of_Athens%22_by_Raffaello_Sanzio_da_Urbin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57" y="4035187"/>
            <a:ext cx="3107786" cy="1982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6719966" y="6248400"/>
            <a:ext cx="1533368" cy="369332"/>
          </a:xfrm>
          <a:prstGeom prst="rect">
            <a:avLst/>
          </a:prstGeom>
          <a:noFill/>
        </p:spPr>
        <p:txBody>
          <a:bodyPr wrap="none" rtlCol="0">
            <a:spAutoFit/>
          </a:bodyPr>
          <a:lstStyle/>
          <a:p>
            <a:r>
              <a:rPr lang="en-US" dirty="0"/>
              <a:t>Athena School</a:t>
            </a:r>
          </a:p>
        </p:txBody>
      </p:sp>
      <p:pic>
        <p:nvPicPr>
          <p:cNvPr id="3074" name="Picture 2" descr="Nghệ thuật điêu khắc tượng Phục Hưng ở Ý (1250 - 15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756" y="1295400"/>
            <a:ext cx="3107786" cy="213690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Ý nghĩa ẩn trong 4 kiệt tác hội họa thời Phục Hưng - Hội họa thế giớ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035187"/>
            <a:ext cx="3124199" cy="1982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642820" y="6232478"/>
            <a:ext cx="2106346" cy="369332"/>
          </a:xfrm>
          <a:prstGeom prst="rect">
            <a:avLst/>
          </a:prstGeom>
          <a:noFill/>
        </p:spPr>
        <p:txBody>
          <a:bodyPr wrap="none" rtlCol="0">
            <a:spAutoFit/>
          </a:bodyPr>
          <a:lstStyle/>
          <a:p>
            <a:r>
              <a:rPr lang="en-US" dirty="0"/>
              <a:t>renaissance painting</a:t>
            </a:r>
          </a:p>
        </p:txBody>
      </p:sp>
      <p:sp>
        <p:nvSpPr>
          <p:cNvPr id="8" name="TextBox 7"/>
          <p:cNvSpPr txBox="1"/>
          <p:nvPr/>
        </p:nvSpPr>
        <p:spPr>
          <a:xfrm>
            <a:off x="6379135" y="3433486"/>
            <a:ext cx="2215030" cy="369332"/>
          </a:xfrm>
          <a:prstGeom prst="rect">
            <a:avLst/>
          </a:prstGeom>
          <a:noFill/>
        </p:spPr>
        <p:txBody>
          <a:bodyPr wrap="none" rtlCol="0">
            <a:spAutoFit/>
          </a:bodyPr>
          <a:lstStyle/>
          <a:p>
            <a:r>
              <a:rPr lang="en-US" dirty="0"/>
              <a:t>renaissance sculpture</a:t>
            </a:r>
          </a:p>
        </p:txBody>
      </p:sp>
    </p:spTree>
    <p:extLst>
      <p:ext uri="{BB962C8B-B14F-4D97-AF65-F5344CB8AC3E}">
        <p14:creationId xmlns:p14="http://schemas.microsoft.com/office/powerpoint/2010/main" val="3490756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6000" b="-3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7400"/>
            <a:ext cx="5562600" cy="1143000"/>
          </a:xfrm>
        </p:spPr>
        <p:txBody>
          <a:bodyPr>
            <a:normAutofit/>
          </a:bodyPr>
          <a:lstStyle/>
          <a:p>
            <a:r>
              <a:rPr lang="en-US" sz="4000" dirty="0">
                <a:solidFill>
                  <a:srgbClr val="FFC000"/>
                </a:solidFill>
                <a:latin typeface="Times New Roman" pitchFamily="18" charset="0"/>
                <a:cs typeface="Times New Roman" pitchFamily="18" charset="0"/>
              </a:rPr>
              <a:t>STATUE</a:t>
            </a:r>
          </a:p>
        </p:txBody>
      </p:sp>
    </p:spTree>
    <p:extLst>
      <p:ext uri="{BB962C8B-B14F-4D97-AF65-F5344CB8AC3E}">
        <p14:creationId xmlns:p14="http://schemas.microsoft.com/office/powerpoint/2010/main" val="2558557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Times New Roman" pitchFamily="18" charset="0"/>
                <a:cs typeface="Times New Roman" pitchFamily="18" charset="0"/>
              </a:rPr>
              <a:t>What is statue?</a:t>
            </a:r>
          </a:p>
        </p:txBody>
      </p:sp>
      <p:sp>
        <p:nvSpPr>
          <p:cNvPr id="3" name="Content Placeholder 2"/>
          <p:cNvSpPr>
            <a:spLocks noGrp="1"/>
          </p:cNvSpPr>
          <p:nvPr>
            <p:ph idx="1"/>
          </p:nvPr>
        </p:nvSpPr>
        <p:spPr>
          <a:xfrm>
            <a:off x="457200" y="1600200"/>
            <a:ext cx="3962400" cy="4648200"/>
          </a:xfrm>
        </p:spPr>
        <p:txBody>
          <a:bodyPr>
            <a:noAutofit/>
          </a:bodyPr>
          <a:lstStyle/>
          <a:p>
            <a:pPr marL="0" indent="0">
              <a:lnSpc>
                <a:spcPct val="120000"/>
              </a:lnSpc>
              <a:buNone/>
            </a:pPr>
            <a:r>
              <a:rPr lang="en-US" sz="2800" dirty="0">
                <a:latin typeface="Times New Roman" pitchFamily="18" charset="0"/>
                <a:cs typeface="Times New Roman" pitchFamily="18" charset="0"/>
              </a:rPr>
              <a:t>A statue is a sculpture</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intended to represent a</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person, an animal, or an</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event, usually made at life</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size or possibly larger as</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distinct from a </a:t>
            </a:r>
            <a:r>
              <a:rPr lang="en-US" sz="2800" dirty="0" err="1">
                <a:latin typeface="Times New Roman" pitchFamily="18" charset="0"/>
                <a:cs typeface="Times New Roman" pitchFamily="18" charset="0"/>
              </a:rPr>
              <a:t>bust.Main</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tool is to replace the real</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agent with representative</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properties.</a:t>
            </a: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endParaRPr lang="en-US" sz="28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0"/>
            <a:ext cx="41148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5622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Times New Roman" pitchFamily="18" charset="0"/>
                <a:cs typeface="Times New Roman" pitchFamily="18" charset="0"/>
              </a:rPr>
              <a:t>Origin</a:t>
            </a:r>
          </a:p>
        </p:txBody>
      </p:sp>
      <p:sp>
        <p:nvSpPr>
          <p:cNvPr id="3" name="Content Placeholder 2"/>
          <p:cNvSpPr>
            <a:spLocks noGrp="1"/>
          </p:cNvSpPr>
          <p:nvPr>
            <p:ph idx="1"/>
          </p:nvPr>
        </p:nvSpPr>
        <p:spPr>
          <a:xfrm>
            <a:off x="457200" y="1600201"/>
            <a:ext cx="2667000" cy="4495800"/>
          </a:xfrm>
        </p:spPr>
        <p:txBody>
          <a:bodyPr>
            <a:normAutofit fontScale="77500" lnSpcReduction="20000"/>
          </a:bodyPr>
          <a:lstStyle/>
          <a:p>
            <a:pPr algn="just">
              <a:lnSpc>
                <a:spcPct val="120000"/>
              </a:lnSpc>
            </a:pPr>
            <a:r>
              <a:rPr lang="en-US" sz="3000" dirty="0">
                <a:latin typeface="Times New Roman" pitchFamily="18" charset="0"/>
                <a:cs typeface="Times New Roman" pitchFamily="18" charset="0"/>
              </a:rPr>
              <a:t>Prehistoric period</a:t>
            </a:r>
          </a:p>
          <a:p>
            <a:pPr marL="0" indent="0" algn="just">
              <a:lnSpc>
                <a:spcPct val="120000"/>
              </a:lnSpc>
              <a:buNone/>
            </a:pPr>
            <a:r>
              <a:rPr lang="en-US" sz="3000" dirty="0">
                <a:latin typeface="Times New Roman" pitchFamily="18" charset="0"/>
                <a:cs typeface="Times New Roman" pitchFamily="18" charset="0"/>
              </a:rPr>
              <a:t>Europe</a:t>
            </a:r>
          </a:p>
          <a:p>
            <a:pPr marL="0" indent="0" algn="just">
              <a:lnSpc>
                <a:spcPct val="120000"/>
              </a:lnSpc>
              <a:buNone/>
            </a:pPr>
            <a:r>
              <a:rPr lang="en-US" sz="3000" dirty="0">
                <a:latin typeface="Times New Roman" pitchFamily="18" charset="0"/>
                <a:cs typeface="Times New Roman" pitchFamily="18" charset="0"/>
              </a:rPr>
              <a:t>Ancient Near East</a:t>
            </a:r>
          </a:p>
          <a:p>
            <a:pPr marL="0" indent="0" algn="just">
              <a:lnSpc>
                <a:spcPct val="120000"/>
              </a:lnSpc>
              <a:buNone/>
            </a:pPr>
            <a:endParaRPr lang="en-US" sz="3000" dirty="0">
              <a:latin typeface="Times New Roman" pitchFamily="18" charset="0"/>
              <a:cs typeface="Times New Roman" pitchFamily="18" charset="0"/>
            </a:endParaRPr>
          </a:p>
          <a:p>
            <a:pPr algn="just">
              <a:lnSpc>
                <a:spcPct val="120000"/>
              </a:lnSpc>
            </a:pPr>
            <a:r>
              <a:rPr lang="en-US" sz="3000" dirty="0">
                <a:latin typeface="Times New Roman" pitchFamily="18" charset="0"/>
                <a:cs typeface="Times New Roman" pitchFamily="18" charset="0"/>
              </a:rPr>
              <a:t>Material</a:t>
            </a:r>
          </a:p>
          <a:p>
            <a:pPr marL="0" indent="0" algn="just">
              <a:lnSpc>
                <a:spcPct val="120000"/>
              </a:lnSpc>
              <a:buNone/>
            </a:pPr>
            <a:r>
              <a:rPr lang="en-US" sz="3000" dirty="0">
                <a:latin typeface="Times New Roman" pitchFamily="18" charset="0"/>
                <a:cs typeface="Times New Roman" pitchFamily="18" charset="0"/>
              </a:rPr>
              <a:t>stone</a:t>
            </a:r>
          </a:p>
          <a:p>
            <a:pPr marL="0" indent="0" algn="just">
              <a:lnSpc>
                <a:spcPct val="120000"/>
              </a:lnSpc>
              <a:buNone/>
            </a:pPr>
            <a:r>
              <a:rPr lang="en-US" sz="3000" dirty="0">
                <a:latin typeface="Times New Roman" pitchFamily="18" charset="0"/>
                <a:cs typeface="Times New Roman" pitchFamily="18" charset="0"/>
              </a:rPr>
              <a:t>metal</a:t>
            </a:r>
          </a:p>
          <a:p>
            <a:pPr marL="0" indent="0" algn="just">
              <a:lnSpc>
                <a:spcPct val="120000"/>
              </a:lnSpc>
              <a:buNone/>
            </a:pPr>
            <a:r>
              <a:rPr lang="en-US" sz="3000" dirty="0">
                <a:latin typeface="Times New Roman" pitchFamily="18" charset="0"/>
                <a:cs typeface="Times New Roman" pitchFamily="18" charset="0"/>
              </a:rPr>
              <a:t>glass</a:t>
            </a:r>
          </a:p>
          <a:p>
            <a:pPr marL="0" indent="0" algn="just">
              <a:lnSpc>
                <a:spcPct val="120000"/>
              </a:lnSpc>
              <a:buNone/>
            </a:pPr>
            <a:r>
              <a:rPr lang="en-US" sz="3000" dirty="0">
                <a:latin typeface="Times New Roman" pitchFamily="18" charset="0"/>
                <a:cs typeface="Times New Roman" pitchFamily="18" charset="0"/>
              </a:rPr>
              <a:t>ceramic boat</a:t>
            </a:r>
          </a:p>
          <a:p>
            <a:pPr marL="0" indent="0" algn="just">
              <a:lnSpc>
                <a:spcPct val="120000"/>
              </a:lnSpc>
              <a:buNone/>
            </a:pPr>
            <a:r>
              <a:rPr lang="en-US" sz="3000" dirty="0">
                <a:latin typeface="Times New Roman" pitchFamily="18" charset="0"/>
                <a:cs typeface="Times New Roman" pitchFamily="18" charset="0"/>
              </a:rPr>
              <a:t>woodcarving</a:t>
            </a:r>
          </a:p>
          <a:p>
            <a:pPr marL="0" indent="0" algn="just">
              <a:buNone/>
            </a:pPr>
            <a:endParaRPr lang="en-US" sz="2800" dirty="0"/>
          </a:p>
        </p:txBody>
      </p:sp>
      <p:pic>
        <p:nvPicPr>
          <p:cNvPr id="4098" name="Picture 2" descr="https://upload.wikimedia.org/wikipedia/commons/thumb/5/50/Venus_von_Willendorf_01.jpg/106px-Venus_von_Willendorf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676400"/>
            <a:ext cx="2286000" cy="18954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upload.wikimedia.org/wikipedia/commons/thumb/a/a4/Adam_Kraft.jpg/220px-Adam_Kra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676400"/>
            <a:ext cx="2247900" cy="18954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commons/thumb/3/37/Mesopotamia_male_worshiper_2750-2600_B.C.jpg/220px-Mesopotamia_male_worshiper_2750-2600_B.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912" y="3588936"/>
            <a:ext cx="2291687" cy="204986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commons/thumb/d/d2/Mo%C3%A1is.jpg/220px-Mo%C3%A1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1" y="3579837"/>
            <a:ext cx="2247900" cy="205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5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Times New Roman" pitchFamily="18" charset="0"/>
                <a:cs typeface="Times New Roman" pitchFamily="18" charset="0"/>
              </a:rPr>
              <a:t>The statue was built for a purpose?</a:t>
            </a:r>
          </a:p>
        </p:txBody>
      </p:sp>
      <p:sp>
        <p:nvSpPr>
          <p:cNvPr id="3" name="Content Placeholder 2"/>
          <p:cNvSpPr>
            <a:spLocks noGrp="1"/>
          </p:cNvSpPr>
          <p:nvPr>
            <p:ph idx="1"/>
          </p:nvPr>
        </p:nvSpPr>
        <p:spPr>
          <a:xfrm>
            <a:off x="228600" y="1905000"/>
            <a:ext cx="3657600" cy="3962400"/>
          </a:xfrm>
        </p:spPr>
        <p:txBody>
          <a:bodyPr>
            <a:normAutofit/>
          </a:bodyPr>
          <a:lstStyle/>
          <a:p>
            <a:pPr marL="0" indent="0" algn="just">
              <a:buNone/>
            </a:pPr>
            <a:r>
              <a:rPr lang="en-US" sz="2800" dirty="0">
                <a:latin typeface="Times New Roman" pitchFamily="18" charset="0"/>
                <a:cs typeface="Times New Roman" pitchFamily="18" charset="0"/>
              </a:rPr>
              <a:t>The statue is built to commemorate a historical event, or the life of an influential person in society. Many statues are considered public art, open-air exhibitions or in public buildings</a:t>
            </a:r>
          </a:p>
        </p:txBody>
      </p:sp>
      <p:pic>
        <p:nvPicPr>
          <p:cNvPr id="5122" name="Picture 2" descr="Lịch sử hình thành và phát triển của nghệ thuật điêu khắc Việt N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6424" y="2057400"/>
            <a:ext cx="205740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ượng Chúa Kitô Cứu Thế (Rio de Janeiro) – Wikipedia tiếng Việ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824" y="2057401"/>
            <a:ext cx="212848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222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
            <a:ext cx="8229600" cy="2286000"/>
          </a:xfrm>
        </p:spPr>
        <p:txBody>
          <a:bodyPr>
            <a:normAutofit/>
          </a:bodyPr>
          <a:lstStyle/>
          <a:p>
            <a:pPr marL="0" indent="0" algn="just">
              <a:buNone/>
            </a:pPr>
            <a:r>
              <a:rPr lang="en-US" sz="2800" dirty="0">
                <a:latin typeface="Times New Roman" pitchFamily="18" charset="0"/>
                <a:cs typeface="Times New Roman" pitchFamily="18" charset="0"/>
              </a:rPr>
              <a:t>Many statues are among the wonders of the world, such as the "Colossus of Rhodes" and the Statue of Zeus at Olympia in the Seven Wonders of the Ancient World and the "</a:t>
            </a:r>
            <a:r>
              <a:rPr lang="en-US" sz="2800" dirty="0" err="1">
                <a:latin typeface="Times New Roman" pitchFamily="18" charset="0"/>
                <a:cs typeface="Times New Roman" pitchFamily="18" charset="0"/>
              </a:rPr>
              <a:t>Moai</a:t>
            </a:r>
            <a:r>
              <a:rPr lang="en-US" sz="2800" dirty="0">
                <a:latin typeface="Times New Roman" pitchFamily="18" charset="0"/>
                <a:cs typeface="Times New Roman" pitchFamily="18" charset="0"/>
              </a:rPr>
              <a:t>" on Easter Island among the wonders of the modern world. grand.</a:t>
            </a:r>
          </a:p>
        </p:txBody>
      </p:sp>
      <p:pic>
        <p:nvPicPr>
          <p:cNvPr id="6146" name="Picture 2" descr="Tượng đài Colossus ở hải cảng Rhodes Hy Lạp – Cánh đồng truyền giá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362200"/>
            <a:ext cx="2743200" cy="420211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ượng Jupiter de Smyrne, phát hiện năm 1680 tại Smyrn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362200"/>
            <a:ext cx="2514600" cy="42021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10 tác phẩm tượng nổi tiếng nhất thế giới - Liên v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62200"/>
            <a:ext cx="2590800" cy="420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90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p:cNvSpPr txBox="1"/>
          <p:nvPr/>
        </p:nvSpPr>
        <p:spPr>
          <a:xfrm>
            <a:off x="401471" y="609600"/>
            <a:ext cx="1066800" cy="5909310"/>
          </a:xfrm>
          <a:prstGeom prst="rect">
            <a:avLst/>
          </a:prstGeom>
          <a:noFill/>
        </p:spPr>
        <p:txBody>
          <a:bodyPr wrap="square" rtlCol="0">
            <a:spAutoFit/>
          </a:bodyPr>
          <a:lstStyle/>
          <a:p>
            <a:pPr algn="ctr"/>
            <a:r>
              <a:rPr lang="en-US" sz="4000" dirty="0">
                <a:solidFill>
                  <a:srgbClr val="FFC000"/>
                </a:solidFill>
                <a:latin typeface="Times New Roman" pitchFamily="18" charset="0"/>
                <a:cs typeface="Times New Roman" pitchFamily="18" charset="0"/>
              </a:rPr>
              <a:t>T</a:t>
            </a:r>
          </a:p>
          <a:p>
            <a:pPr algn="ctr"/>
            <a:r>
              <a:rPr lang="en-US" sz="4000" dirty="0">
                <a:solidFill>
                  <a:srgbClr val="FFC000"/>
                </a:solidFill>
                <a:latin typeface="Times New Roman" pitchFamily="18" charset="0"/>
                <a:cs typeface="Times New Roman" pitchFamily="18" charset="0"/>
              </a:rPr>
              <a:t>A</a:t>
            </a:r>
          </a:p>
          <a:p>
            <a:pPr algn="ctr"/>
            <a:r>
              <a:rPr lang="en-US" sz="4000" dirty="0">
                <a:solidFill>
                  <a:srgbClr val="FFC000"/>
                </a:solidFill>
                <a:latin typeface="Times New Roman" pitchFamily="18" charset="0"/>
                <a:cs typeface="Times New Roman" pitchFamily="18" charset="0"/>
              </a:rPr>
              <a:t>P</a:t>
            </a:r>
          </a:p>
          <a:p>
            <a:pPr algn="ctr"/>
            <a:r>
              <a:rPr lang="en-US" sz="4000" dirty="0">
                <a:solidFill>
                  <a:srgbClr val="FFC000"/>
                </a:solidFill>
                <a:latin typeface="Times New Roman" pitchFamily="18" charset="0"/>
                <a:cs typeface="Times New Roman" pitchFamily="18" charset="0"/>
              </a:rPr>
              <a:t>E</a:t>
            </a:r>
          </a:p>
          <a:p>
            <a:pPr algn="ctr"/>
            <a:r>
              <a:rPr lang="en-US" sz="4000" dirty="0">
                <a:solidFill>
                  <a:srgbClr val="FFC000"/>
                </a:solidFill>
                <a:latin typeface="Times New Roman" pitchFamily="18" charset="0"/>
                <a:cs typeface="Times New Roman" pitchFamily="18" charset="0"/>
              </a:rPr>
              <a:t>S</a:t>
            </a:r>
          </a:p>
          <a:p>
            <a:pPr algn="ctr"/>
            <a:r>
              <a:rPr lang="en-US" sz="4000" dirty="0">
                <a:solidFill>
                  <a:srgbClr val="FFC000"/>
                </a:solidFill>
                <a:latin typeface="Times New Roman" pitchFamily="18" charset="0"/>
                <a:cs typeface="Times New Roman" pitchFamily="18" charset="0"/>
              </a:rPr>
              <a:t>T</a:t>
            </a:r>
          </a:p>
          <a:p>
            <a:pPr algn="ctr"/>
            <a:r>
              <a:rPr lang="en-US" sz="4000" dirty="0">
                <a:solidFill>
                  <a:srgbClr val="FFC000"/>
                </a:solidFill>
                <a:latin typeface="Times New Roman" pitchFamily="18" charset="0"/>
                <a:cs typeface="Times New Roman" pitchFamily="18" charset="0"/>
              </a:rPr>
              <a:t>R</a:t>
            </a:r>
          </a:p>
          <a:p>
            <a:pPr algn="ctr"/>
            <a:r>
              <a:rPr lang="en-US" sz="4000" dirty="0">
                <a:solidFill>
                  <a:srgbClr val="FFC000"/>
                </a:solidFill>
                <a:latin typeface="Times New Roman" pitchFamily="18" charset="0"/>
                <a:cs typeface="Times New Roman" pitchFamily="18" charset="0"/>
              </a:rPr>
              <a:t>Y</a:t>
            </a:r>
          </a:p>
          <a:p>
            <a:pPr algn="ctr"/>
            <a:endParaRPr lang="en-US" sz="4000" dirty="0">
              <a:solidFill>
                <a:srgbClr val="FFC000"/>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06005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sp>
        <p:nvSpPr>
          <p:cNvPr id="5" name="Rectangle 4"/>
          <p:cNvSpPr/>
          <p:nvPr/>
        </p:nvSpPr>
        <p:spPr>
          <a:xfrm>
            <a:off x="938284" y="3048000"/>
            <a:ext cx="7044685"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THANKS FOR LISTENING</a:t>
            </a:r>
          </a:p>
        </p:txBody>
      </p:sp>
    </p:spTree>
    <p:extLst>
      <p:ext uri="{BB962C8B-B14F-4D97-AF65-F5344CB8AC3E}">
        <p14:creationId xmlns:p14="http://schemas.microsoft.com/office/powerpoint/2010/main" val="154887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FFC000"/>
                </a:solidFill>
                <a:latin typeface="Times New Roman" pitchFamily="18" charset="0"/>
                <a:cs typeface="Times New Roman" pitchFamily="18" charset="0"/>
              </a:rPr>
              <a:t>What is Tapestry?</a:t>
            </a:r>
            <a:endParaRPr lang="en-US" sz="4000" cap="none"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381000" y="2076166"/>
            <a:ext cx="4953000" cy="2097774"/>
          </a:xfrm>
        </p:spPr>
        <p:txBody>
          <a:bodyPr>
            <a:noAutofit/>
          </a:bodyPr>
          <a:lstStyle/>
          <a:p>
            <a:pPr marL="45720" indent="0" algn="just">
              <a:buNone/>
            </a:pPr>
            <a:r>
              <a:rPr lang="en-US" sz="2800" dirty="0">
                <a:latin typeface="Times New Roman" pitchFamily="18" charset="0"/>
                <a:cs typeface="Times New Roman" pitchFamily="18" charset="0"/>
              </a:rPr>
              <a:t>Tapestry is a form of textile art, traditionally woven by hand on a loom. Tapestry is weft-faced weaving, in which all the warp threads are hidden in the completed work, unlike most woven textiles, where both the warp and the weft threads may be visible.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0980" y="1555845"/>
            <a:ext cx="3064589" cy="266700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561" y="4191000"/>
            <a:ext cx="2795428" cy="24154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4322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EFD1"/>
            </a:gs>
            <a:gs pos="64999">
              <a:srgbClr val="F0EBD5"/>
            </a:gs>
            <a:gs pos="100000">
              <a:srgbClr val="D1C39F"/>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FFC000"/>
                </a:solidFill>
                <a:latin typeface="Times New Roman" pitchFamily="18" charset="0"/>
                <a:cs typeface="Times New Roman" pitchFamily="18" charset="0"/>
              </a:rPr>
              <a:t>Origin</a:t>
            </a:r>
          </a:p>
        </p:txBody>
      </p:sp>
      <p:sp>
        <p:nvSpPr>
          <p:cNvPr id="3" name="Content Placeholder 2"/>
          <p:cNvSpPr>
            <a:spLocks noGrp="1"/>
          </p:cNvSpPr>
          <p:nvPr>
            <p:ph idx="1"/>
          </p:nvPr>
        </p:nvSpPr>
        <p:spPr>
          <a:xfrm>
            <a:off x="228600" y="1480212"/>
            <a:ext cx="4419600" cy="4876800"/>
          </a:xfrm>
        </p:spPr>
        <p:txBody>
          <a:bodyPr>
            <a:normAutofit lnSpcReduction="10000"/>
          </a:bodyPr>
          <a:lstStyle/>
          <a:p>
            <a:pPr marL="0" indent="0" algn="just">
              <a:buNone/>
            </a:pPr>
            <a:r>
              <a:rPr lang="en-US" sz="2800" dirty="0">
                <a:latin typeface="Times New Roman" pitchFamily="18" charset="0"/>
                <a:cs typeface="Times New Roman" pitchFamily="18" charset="0"/>
              </a:rPr>
              <a:t>During the Middle Ages, art flourished and became inclusive of many elements, especially Christianity. Medieval art evolved from a mixture of German and Roman art, blending into the upheavals of the Middle Ages. The distinctive look and Gothic style of this art form is mainly related to its origins.</a:t>
            </a:r>
          </a:p>
        </p:txBody>
      </p:sp>
      <p:pic>
        <p:nvPicPr>
          <p:cNvPr id="2050" name="Picture 2" descr="The Woolworkers Tapestry Tapestry Fabric Wall Hangings Custom Tapest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594513"/>
            <a:ext cx="4038600" cy="464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420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EFD1"/>
            </a:gs>
            <a:gs pos="64999">
              <a:srgbClr val="F0EBD5"/>
            </a:gs>
            <a:gs pos="100000">
              <a:srgbClr val="D1C39F"/>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C000"/>
                </a:solidFill>
                <a:latin typeface="Times New Roman" pitchFamily="18" charset="0"/>
                <a:cs typeface="Times New Roman" pitchFamily="18" charset="0"/>
              </a:rPr>
              <a:t>How are Tapestry made?</a:t>
            </a:r>
          </a:p>
        </p:txBody>
      </p:sp>
      <p:sp>
        <p:nvSpPr>
          <p:cNvPr id="3" name="Content Placeholder 2"/>
          <p:cNvSpPr>
            <a:spLocks noGrp="1"/>
          </p:cNvSpPr>
          <p:nvPr>
            <p:ph idx="1"/>
          </p:nvPr>
        </p:nvSpPr>
        <p:spPr>
          <a:xfrm>
            <a:off x="457199" y="1143000"/>
            <a:ext cx="8229600" cy="2286000"/>
          </a:xfrm>
        </p:spPr>
        <p:txBody>
          <a:bodyPr>
            <a:normAutofit/>
          </a:bodyPr>
          <a:lstStyle/>
          <a:p>
            <a:pPr marL="0" indent="0" algn="just">
              <a:buNone/>
            </a:pPr>
            <a:r>
              <a:rPr lang="en-US" sz="2800" dirty="0">
                <a:latin typeface="Times New Roman" pitchFamily="18" charset="0"/>
                <a:cs typeface="Times New Roman" pitchFamily="18" charset="0"/>
              </a:rPr>
              <a:t>Decoration is a type of textile. A variety of frames can be used, including warp or "high warp" frames, where the rug is stretched in front of the weaver, or horizontal "low warp" frames, commonly found in large homes of the Middle Ages and the Renaissance.</a:t>
            </a:r>
          </a:p>
        </p:txBody>
      </p:sp>
      <p:pic>
        <p:nvPicPr>
          <p:cNvPr id="1028" name="Picture 4" descr="Enigmatic 15th-century tapestry displayed after four-year clean | Heritage  | The Guardi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352800"/>
            <a:ext cx="8077199" cy="312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342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C000"/>
                </a:solidFill>
                <a:latin typeface="Times New Roman" pitchFamily="18" charset="0"/>
                <a:cs typeface="Times New Roman" pitchFamily="18" charset="0"/>
              </a:rPr>
              <a:t>Themes &amp; styles</a:t>
            </a:r>
          </a:p>
        </p:txBody>
      </p:sp>
      <p:sp>
        <p:nvSpPr>
          <p:cNvPr id="3" name="Content Placeholder 2"/>
          <p:cNvSpPr>
            <a:spLocks noGrp="1"/>
          </p:cNvSpPr>
          <p:nvPr>
            <p:ph idx="1"/>
          </p:nvPr>
        </p:nvSpPr>
        <p:spPr>
          <a:xfrm>
            <a:off x="457200" y="1676400"/>
            <a:ext cx="8229600" cy="4525963"/>
          </a:xfrm>
        </p:spPr>
        <p:txBody>
          <a:bodyPr>
            <a:noAutofit/>
          </a:bodyPr>
          <a:lstStyle/>
          <a:p>
            <a:pPr algn="just"/>
            <a:r>
              <a:rPr lang="en-US" sz="2800" dirty="0">
                <a:latin typeface="Times New Roman" pitchFamily="18" charset="0"/>
                <a:cs typeface="Times New Roman" pitchFamily="18" charset="0"/>
              </a:rPr>
              <a:t>Hunting</a:t>
            </a:r>
          </a:p>
          <a:p>
            <a:pPr algn="just"/>
            <a:r>
              <a:rPr lang="en-US" sz="2800" dirty="0">
                <a:latin typeface="Times New Roman" pitchFamily="18" charset="0"/>
                <a:cs typeface="Times New Roman" pitchFamily="18" charset="0"/>
              </a:rPr>
              <a:t>Army</a:t>
            </a:r>
          </a:p>
          <a:p>
            <a:pPr algn="just"/>
            <a:r>
              <a:rPr lang="en-US" sz="2800" dirty="0" err="1">
                <a:latin typeface="Times New Roman" pitchFamily="18" charset="0"/>
                <a:cs typeface="Times New Roman" pitchFamily="18" charset="0"/>
              </a:rPr>
              <a:t>Millefleur</a:t>
            </a:r>
            <a:r>
              <a:rPr lang="en-US" sz="2800" dirty="0">
                <a:latin typeface="Times New Roman" pitchFamily="18" charset="0"/>
                <a:cs typeface="Times New Roman" pitchFamily="18" charset="0"/>
              </a:rPr>
              <a:t> style</a:t>
            </a:r>
          </a:p>
          <a:p>
            <a:pPr algn="just"/>
            <a:r>
              <a:rPr lang="en-US" sz="2800" dirty="0">
                <a:latin typeface="Times New Roman" pitchFamily="18" charset="0"/>
                <a:cs typeface="Times New Roman" pitchFamily="18" charset="0"/>
              </a:rPr>
              <a:t>View</a:t>
            </a:r>
          </a:p>
          <a:p>
            <a:pPr algn="just"/>
            <a:r>
              <a:rPr lang="en-US" sz="2800" dirty="0">
                <a:latin typeface="Times New Roman" pitchFamily="18" charset="0"/>
                <a:cs typeface="Times New Roman" pitchFamily="18" charset="0"/>
              </a:rPr>
              <a:t>The emergence of Renaissance style and theme</a:t>
            </a:r>
          </a:p>
          <a:p>
            <a:pPr algn="just"/>
            <a:r>
              <a:rPr lang="en-US" sz="2800" dirty="0">
                <a:latin typeface="Times New Roman" pitchFamily="18" charset="0"/>
                <a:cs typeface="Times New Roman" pitchFamily="18" charset="0"/>
              </a:rPr>
              <a:t>16</a:t>
            </a:r>
            <a:r>
              <a:rPr lang="en-US" sz="2800" baseline="30000" dirty="0">
                <a:latin typeface="Times New Roman" pitchFamily="18" charset="0"/>
                <a:cs typeface="Times New Roman" pitchFamily="18" charset="0"/>
              </a:rPr>
              <a:t>th</a:t>
            </a:r>
            <a:r>
              <a:rPr lang="en-US" sz="2800" dirty="0">
                <a:latin typeface="Times New Roman" pitchFamily="18" charset="0"/>
                <a:cs typeface="Times New Roman" pitchFamily="18" charset="0"/>
              </a:rPr>
              <a:t>, 17</a:t>
            </a:r>
            <a:r>
              <a:rPr lang="en-US" sz="2800" baseline="30000" dirty="0">
                <a:latin typeface="Times New Roman" pitchFamily="18" charset="0"/>
                <a:cs typeface="Times New Roman" pitchFamily="18" charset="0"/>
              </a:rPr>
              <a:t>th</a:t>
            </a:r>
            <a:r>
              <a:rPr lang="en-US" sz="2800" dirty="0">
                <a:latin typeface="Times New Roman" pitchFamily="18" charset="0"/>
                <a:cs typeface="Times New Roman" pitchFamily="18" charset="0"/>
              </a:rPr>
              <a:t>, 18</a:t>
            </a:r>
            <a:r>
              <a:rPr lang="en-US" sz="2800" baseline="30000" dirty="0">
                <a:latin typeface="Times New Roman" pitchFamily="18" charset="0"/>
                <a:cs typeface="Times New Roman" pitchFamily="18" charset="0"/>
              </a:rPr>
              <a:t>th</a:t>
            </a:r>
            <a:r>
              <a:rPr lang="en-US" sz="2800" dirty="0">
                <a:latin typeface="Times New Roman" pitchFamily="18" charset="0"/>
                <a:cs typeface="Times New Roman" pitchFamily="18" charset="0"/>
              </a:rPr>
              <a:t>, 19</a:t>
            </a:r>
            <a:r>
              <a:rPr lang="en-US" sz="2800" baseline="30000" dirty="0">
                <a:latin typeface="Times New Roman" pitchFamily="18" charset="0"/>
                <a:cs typeface="Times New Roman" pitchFamily="18" charset="0"/>
              </a:rPr>
              <a:t>th</a:t>
            </a:r>
            <a:r>
              <a:rPr lang="en-US" sz="2800" dirty="0">
                <a:latin typeface="Times New Roman" pitchFamily="18" charset="0"/>
                <a:cs typeface="Times New Roman" pitchFamily="18" charset="0"/>
              </a:rPr>
              <a:t> century</a:t>
            </a:r>
          </a:p>
          <a:p>
            <a:pPr algn="just"/>
            <a:r>
              <a:rPr lang="en-US" sz="2800" dirty="0">
                <a:latin typeface="Times New Roman" pitchFamily="18" charset="0"/>
                <a:cs typeface="Times New Roman" pitchFamily="18" charset="0"/>
              </a:rPr>
              <a:t>Outside of Europe</a:t>
            </a:r>
          </a:p>
        </p:txBody>
      </p:sp>
    </p:spTree>
    <p:extLst>
      <p:ext uri="{BB962C8B-B14F-4D97-AF65-F5344CB8AC3E}">
        <p14:creationId xmlns:p14="http://schemas.microsoft.com/office/powerpoint/2010/main" val="1017727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cap="none" dirty="0">
                <a:solidFill>
                  <a:srgbClr val="FFC000"/>
                </a:solidFill>
              </a:rPr>
              <a:t>Uses of tapestry</a:t>
            </a:r>
          </a:p>
        </p:txBody>
      </p:sp>
      <p:sp>
        <p:nvSpPr>
          <p:cNvPr id="2" name="Content Placeholder 1"/>
          <p:cNvSpPr>
            <a:spLocks noGrp="1"/>
          </p:cNvSpPr>
          <p:nvPr>
            <p:ph idx="1"/>
          </p:nvPr>
        </p:nvSpPr>
        <p:spPr>
          <a:xfrm>
            <a:off x="304800" y="1371600"/>
            <a:ext cx="8153400" cy="457200"/>
          </a:xfrm>
        </p:spPr>
        <p:txBody>
          <a:bodyPr>
            <a:noAutofit/>
          </a:bodyPr>
          <a:lstStyle/>
          <a:p>
            <a:pPr marL="45720" indent="0">
              <a:buClr>
                <a:schemeClr val="tx1"/>
              </a:buClr>
              <a:buNone/>
            </a:pPr>
            <a:r>
              <a:rPr lang="en-US" sz="1600" b="1" dirty="0">
                <a:latin typeface="Times New Roman" pitchFamily="18" charset="0"/>
                <a:cs typeface="Times New Roman" pitchFamily="18" charset="0"/>
              </a:rPr>
              <a:t>Tapestry has many uses, but mainly people use tapestry such as:</a:t>
            </a:r>
          </a:p>
          <a:p>
            <a:pPr marL="45720" indent="0">
              <a:buClr>
                <a:schemeClr val="tx1"/>
              </a:buClr>
              <a:buNone/>
            </a:pPr>
            <a:endParaRPr lang="en-US" sz="1600" b="1" dirty="0">
              <a:latin typeface="Times New Roman" pitchFamily="18" charset="0"/>
              <a:cs typeface="Times New Roman" pitchFamily="18" charset="0"/>
            </a:endParaRPr>
          </a:p>
          <a:p>
            <a:pPr marL="45720" indent="0">
              <a:buClr>
                <a:schemeClr val="tx1"/>
              </a:buClr>
              <a:buNone/>
            </a:pPr>
            <a:endParaRPr lang="en-US" sz="1600" b="1" dirty="0">
              <a:latin typeface="Times New Roman" pitchFamily="18" charset="0"/>
              <a:cs typeface="Times New Roman" pitchFamily="18" charset="0"/>
            </a:endParaRPr>
          </a:p>
          <a:p>
            <a:pPr marL="45720" indent="0">
              <a:buClr>
                <a:schemeClr val="tx1"/>
              </a:buClr>
              <a:buNone/>
            </a:pPr>
            <a:r>
              <a:rPr lang="en-US" sz="1600" dirty="0">
                <a:latin typeface="Times New Roman" pitchFamily="18" charset="0"/>
                <a:cs typeface="Times New Roman" pitchFamily="18" charset="0"/>
              </a:rPr>
              <a:t>- Decorative wall hanging</a:t>
            </a:r>
          </a:p>
          <a:p>
            <a:pPr marL="45720" indent="0">
              <a:buClr>
                <a:schemeClr val="tx1"/>
              </a:buClr>
              <a:buNone/>
            </a:pPr>
            <a:endParaRPr lang="en-US" sz="1600" dirty="0">
              <a:latin typeface="Times New Roman" pitchFamily="18" charset="0"/>
              <a:cs typeface="Times New Roman" pitchFamily="18" charset="0"/>
            </a:endParaRPr>
          </a:p>
          <a:p>
            <a:pPr marL="45720" indent="0">
              <a:buClr>
                <a:schemeClr val="tx1"/>
              </a:buClr>
              <a:buNone/>
            </a:pPr>
            <a:r>
              <a:rPr lang="en-US" sz="1600" dirty="0">
                <a:latin typeface="Times New Roman" pitchFamily="18" charset="0"/>
                <a:cs typeface="Times New Roman" pitchFamily="18" charset="0"/>
              </a:rPr>
              <a:t>- Tablecloths</a:t>
            </a:r>
          </a:p>
          <a:p>
            <a:pPr marL="45720" indent="0">
              <a:buClr>
                <a:schemeClr val="tx1"/>
              </a:buClr>
              <a:buNone/>
            </a:pPr>
            <a:endParaRPr lang="en-US" sz="1600" dirty="0">
              <a:latin typeface="Times New Roman" pitchFamily="18" charset="0"/>
              <a:cs typeface="Times New Roman" pitchFamily="18" charset="0"/>
            </a:endParaRPr>
          </a:p>
          <a:p>
            <a:pPr marL="45720" indent="0">
              <a:buClr>
                <a:schemeClr val="tx1"/>
              </a:buClr>
              <a:buNone/>
            </a:pPr>
            <a:r>
              <a:rPr lang="en-US" sz="1600" dirty="0">
                <a:latin typeface="Times New Roman" pitchFamily="18" charset="0"/>
                <a:cs typeface="Times New Roman" pitchFamily="18" charset="0"/>
              </a:rPr>
              <a:t>- Picnic blanket</a:t>
            </a:r>
          </a:p>
          <a:p>
            <a:pPr marL="45720" indent="0">
              <a:buClr>
                <a:schemeClr val="tx1"/>
              </a:buClr>
              <a:buNone/>
            </a:pPr>
            <a:endParaRPr lang="en-US" sz="1600" dirty="0">
              <a:latin typeface="Times New Roman" pitchFamily="18" charset="0"/>
              <a:cs typeface="Times New Roman" pitchFamily="18" charset="0"/>
            </a:endParaRPr>
          </a:p>
          <a:p>
            <a:pPr marL="45720" indent="0">
              <a:buClr>
                <a:schemeClr val="tx1"/>
              </a:buClr>
              <a:buNone/>
            </a:pPr>
            <a:r>
              <a:rPr lang="en-US" sz="1600" dirty="0">
                <a:latin typeface="Times New Roman" pitchFamily="18" charset="0"/>
                <a:cs typeface="Times New Roman" pitchFamily="18" charset="0"/>
              </a:rPr>
              <a:t>- Hanging to the ceiling decoration</a:t>
            </a:r>
          </a:p>
          <a:p>
            <a:pPr marL="45720" indent="0">
              <a:buClr>
                <a:schemeClr val="tx1"/>
              </a:buClr>
              <a:buNone/>
            </a:pPr>
            <a:endParaRPr lang="en-US" sz="1600" dirty="0">
              <a:latin typeface="Times New Roman" pitchFamily="18" charset="0"/>
              <a:cs typeface="Times New Roman" pitchFamily="18" charset="0"/>
            </a:endParaRPr>
          </a:p>
          <a:p>
            <a:pPr marL="45720" indent="0">
              <a:buClr>
                <a:schemeClr val="tx1"/>
              </a:buClr>
              <a:buNone/>
            </a:pPr>
            <a:r>
              <a:rPr lang="en-US" sz="1600" dirty="0">
                <a:latin typeface="Times New Roman" pitchFamily="18" charset="0"/>
                <a:cs typeface="Times New Roman" pitchFamily="18" charset="0"/>
              </a:rPr>
              <a:t>- Make window blinds</a:t>
            </a:r>
          </a:p>
          <a:p>
            <a:pPr marL="45720" indent="0">
              <a:buClr>
                <a:schemeClr val="tx1"/>
              </a:buClr>
              <a:buNone/>
            </a:pPr>
            <a:endParaRPr lang="en-US" sz="1600" dirty="0">
              <a:latin typeface="Times New Roman" pitchFamily="18" charset="0"/>
              <a:cs typeface="Times New Roman" pitchFamily="18" charset="0"/>
            </a:endParaRPr>
          </a:p>
          <a:p>
            <a:pPr marL="45720" indent="0">
              <a:buClr>
                <a:schemeClr val="tx1"/>
              </a:buClr>
              <a:buNone/>
            </a:pPr>
            <a:r>
              <a:rPr lang="en-US" sz="1600" dirty="0">
                <a:latin typeface="Times New Roman" pitchFamily="18" charset="0"/>
                <a:cs typeface="Times New Roman" pitchFamily="18" charset="0"/>
              </a:rPr>
              <a:t>- Cover sofa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902" y="1828800"/>
            <a:ext cx="3276600" cy="3276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4095465"/>
            <a:ext cx="3960695" cy="231650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360601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cap="none" dirty="0">
                <a:solidFill>
                  <a:srgbClr val="FFC000"/>
                </a:solidFill>
              </a:rPr>
              <a:t>Benefit of tapestry</a:t>
            </a:r>
          </a:p>
        </p:txBody>
      </p:sp>
      <p:sp>
        <p:nvSpPr>
          <p:cNvPr id="2" name="Content Placeholder 1"/>
          <p:cNvSpPr>
            <a:spLocks noGrp="1"/>
          </p:cNvSpPr>
          <p:nvPr>
            <p:ph idx="1"/>
          </p:nvPr>
        </p:nvSpPr>
        <p:spPr>
          <a:xfrm>
            <a:off x="457200" y="1600200"/>
            <a:ext cx="8407893" cy="2471929"/>
          </a:xfrm>
        </p:spPr>
        <p:txBody>
          <a:bodyPr>
            <a:noAutofit/>
          </a:bodyPr>
          <a:lstStyle/>
          <a:p>
            <a:pPr marL="45720" indent="0" algn="just">
              <a:buNone/>
            </a:pPr>
            <a:r>
              <a:rPr lang="en-US" sz="2800" dirty="0">
                <a:latin typeface="Times New Roman" pitchFamily="18" charset="0"/>
                <a:cs typeface="Times New Roman" pitchFamily="18" charset="0"/>
              </a:rPr>
              <a:t>With that versatile use, Tapestry is currently very popular in many Western countries, especially Latin American countries</a:t>
            </a:r>
          </a:p>
          <a:p>
            <a:pPr marL="45720" indent="0" algn="just">
              <a:buNone/>
            </a:pPr>
            <a:endParaRPr lang="en-US" sz="2800" dirty="0">
              <a:latin typeface="Times New Roman" pitchFamily="18" charset="0"/>
              <a:cs typeface="Times New Roman" pitchFamily="18" charset="0"/>
            </a:endParaRPr>
          </a:p>
          <a:p>
            <a:pPr marL="45720" indent="0" algn="just">
              <a:buNone/>
            </a:pPr>
            <a:r>
              <a:rPr lang="en-US" sz="2800" dirty="0">
                <a:latin typeface="Times New Roman" pitchFamily="18" charset="0"/>
                <a:cs typeface="Times New Roman" pitchFamily="18" charset="0"/>
              </a:rPr>
              <a:t>With compact, lightweight and easy to clean when dirty, Tapestry has now become a widespread decoration trend and has begun to be loved and trusted by many Vietnamese.</a:t>
            </a:r>
          </a:p>
        </p:txBody>
      </p:sp>
    </p:spTree>
    <p:extLst>
      <p:ext uri="{BB962C8B-B14F-4D97-AF65-F5344CB8AC3E}">
        <p14:creationId xmlns:p14="http://schemas.microsoft.com/office/powerpoint/2010/main" val="1926211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82" y="1083316"/>
            <a:ext cx="4069386" cy="2016944"/>
          </a:xfrm>
          <a:prstGeom prst="rect">
            <a:avLst/>
          </a:prstGeom>
          <a:ln>
            <a:noFill/>
          </a:ln>
          <a:effectLst>
            <a:softEdge rad="112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715" y="1083316"/>
            <a:ext cx="3815285" cy="1999097"/>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3810000"/>
            <a:ext cx="3809999" cy="2260784"/>
          </a:xfrm>
          <a:prstGeom prst="rect">
            <a:avLst/>
          </a:prstGeom>
          <a:ln>
            <a:noFill/>
          </a:ln>
          <a:effectLst>
            <a:softEdge rad="112500"/>
          </a:effectLst>
        </p:spPr>
      </p:pic>
      <p:sp>
        <p:nvSpPr>
          <p:cNvPr id="7" name="TextBox 6"/>
          <p:cNvSpPr txBox="1"/>
          <p:nvPr/>
        </p:nvSpPr>
        <p:spPr>
          <a:xfrm>
            <a:off x="1714526" y="3102113"/>
            <a:ext cx="1588897" cy="369332"/>
          </a:xfrm>
          <a:prstGeom prst="rect">
            <a:avLst/>
          </a:prstGeom>
          <a:noFill/>
        </p:spPr>
        <p:txBody>
          <a:bodyPr wrap="none" rtlCol="0">
            <a:spAutoFit/>
          </a:bodyPr>
          <a:lstStyle/>
          <a:p>
            <a:r>
              <a:rPr lang="en-US" dirty="0">
                <a:latin typeface="Times New Roman" pitchFamily="18" charset="0"/>
                <a:cs typeface="Times New Roman" pitchFamily="18" charset="0"/>
              </a:rPr>
              <a:t>Sheep</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sacrifice</a:t>
            </a:r>
          </a:p>
        </p:txBody>
      </p:sp>
      <p:sp>
        <p:nvSpPr>
          <p:cNvPr id="8" name="TextBox 7"/>
          <p:cNvSpPr txBox="1"/>
          <p:nvPr/>
        </p:nvSpPr>
        <p:spPr>
          <a:xfrm>
            <a:off x="6281214" y="3100260"/>
            <a:ext cx="1148285" cy="369332"/>
          </a:xfrm>
          <a:prstGeom prst="rect">
            <a:avLst/>
          </a:prstGeom>
          <a:noFill/>
        </p:spPr>
        <p:txBody>
          <a:bodyPr wrap="square" rtlCol="0">
            <a:spAutoFit/>
          </a:bodyPr>
          <a:lstStyle/>
          <a:p>
            <a:r>
              <a:rPr lang="en-US" dirty="0">
                <a:latin typeface="Times New Roman" pitchFamily="18" charset="0"/>
                <a:cs typeface="Times New Roman" pitchFamily="18" charset="0"/>
              </a:rPr>
              <a:t>Affection</a:t>
            </a:r>
            <a:endParaRPr lang="en-US" dirty="0"/>
          </a:p>
        </p:txBody>
      </p:sp>
      <p:sp>
        <p:nvSpPr>
          <p:cNvPr id="9" name="TextBox 8"/>
          <p:cNvSpPr txBox="1"/>
          <p:nvPr/>
        </p:nvSpPr>
        <p:spPr>
          <a:xfrm>
            <a:off x="4160039" y="6070784"/>
            <a:ext cx="1281120" cy="369332"/>
          </a:xfrm>
          <a:prstGeom prst="rect">
            <a:avLst/>
          </a:prstGeom>
          <a:noFill/>
        </p:spPr>
        <p:txBody>
          <a:bodyPr wrap="none" rtlCol="0">
            <a:spAutoFit/>
          </a:bodyPr>
          <a:lstStyle/>
          <a:p>
            <a:r>
              <a:rPr lang="en-US" dirty="0">
                <a:latin typeface="Times New Roman" pitchFamily="18" charset="0"/>
                <a:cs typeface="Times New Roman" pitchFamily="18" charset="0"/>
              </a:rPr>
              <a:t>Grape</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juice</a:t>
            </a:r>
          </a:p>
        </p:txBody>
      </p:sp>
      <p:sp>
        <p:nvSpPr>
          <p:cNvPr id="10" name="TextBox 9"/>
          <p:cNvSpPr txBox="1"/>
          <p:nvPr/>
        </p:nvSpPr>
        <p:spPr>
          <a:xfrm>
            <a:off x="474282" y="152400"/>
            <a:ext cx="2763898" cy="707886"/>
          </a:xfrm>
          <a:prstGeom prst="rect">
            <a:avLst/>
          </a:prstGeom>
          <a:noFill/>
        </p:spPr>
        <p:txBody>
          <a:bodyPr wrap="none" rtlCol="0">
            <a:spAutoFit/>
          </a:bodyPr>
          <a:lstStyle/>
          <a:p>
            <a:r>
              <a:rPr lang="en-US" sz="4000" dirty="0">
                <a:solidFill>
                  <a:srgbClr val="FFC000"/>
                </a:solidFill>
                <a:latin typeface="Times New Roman" pitchFamily="18" charset="0"/>
                <a:cs typeface="Times New Roman" pitchFamily="18" charset="0"/>
              </a:rPr>
              <a:t>For example</a:t>
            </a:r>
          </a:p>
        </p:txBody>
      </p:sp>
    </p:spTree>
    <p:extLst>
      <p:ext uri="{BB962C8B-B14F-4D97-AF65-F5344CB8AC3E}">
        <p14:creationId xmlns:p14="http://schemas.microsoft.com/office/powerpoint/2010/main" val="326304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1060</TotalTime>
  <Words>593</Words>
  <Application>Microsoft Office PowerPoint</Application>
  <PresentationFormat>On-screen Show (4:3)</PresentationFormat>
  <Paragraphs>95</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Group:</vt:lpstr>
      <vt:lpstr>PowerPoint Presentation</vt:lpstr>
      <vt:lpstr>What is Tapestry?</vt:lpstr>
      <vt:lpstr>Origin</vt:lpstr>
      <vt:lpstr>How are Tapestry made?</vt:lpstr>
      <vt:lpstr>Themes &amp; styles</vt:lpstr>
      <vt:lpstr>Uses of tapestry</vt:lpstr>
      <vt:lpstr>Benefit of tapestry</vt:lpstr>
      <vt:lpstr>PowerPoint Presentation</vt:lpstr>
      <vt:lpstr>PowerPoint Presentation</vt:lpstr>
      <vt:lpstr>What is the renaissance?</vt:lpstr>
      <vt:lpstr>Origin </vt:lpstr>
      <vt:lpstr>Characteristic of the renaissance period</vt:lpstr>
      <vt:lpstr>For example</vt:lpstr>
      <vt:lpstr>STATUE</vt:lpstr>
      <vt:lpstr>What is statue?</vt:lpstr>
      <vt:lpstr>Origin</vt:lpstr>
      <vt:lpstr>The statue was built for a purpose?</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Khắc Huy</cp:lastModifiedBy>
  <cp:revision>134</cp:revision>
  <dcterms:created xsi:type="dcterms:W3CDTF">2022-04-14T12:57:55Z</dcterms:created>
  <dcterms:modified xsi:type="dcterms:W3CDTF">2022-04-25T00:16:13Z</dcterms:modified>
</cp:coreProperties>
</file>